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Bobby Jones" charset="1" panose="00000000000000000000"/>
      <p:regular r:id="rId28"/>
    </p:embeddedFont>
    <p:embeddedFont>
      <p:font typeface="Quicksand" charset="1" panose="00000000000000000000"/>
      <p:regular r:id="rId29"/>
    </p:embeddedFont>
    <p:embeddedFont>
      <p:font typeface="Quicksand Bold" charset="1" panose="00000000000000000000"/>
      <p:regular r:id="rId30"/>
    </p:embeddedFont>
    <p:embeddedFont>
      <p:font typeface="Open Sans" charset="1" panose="020B06060305040202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21" Target="../media/image20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36.png" Type="http://schemas.openxmlformats.org/officeDocument/2006/relationships/image"/><Relationship Id="rId5" Target="../media/image28.png" Type="http://schemas.openxmlformats.org/officeDocument/2006/relationships/image"/><Relationship Id="rId6" Target="../media/image2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37.png" Type="http://schemas.openxmlformats.org/officeDocument/2006/relationships/image"/><Relationship Id="rId5" Target="../media/image38.png" Type="http://schemas.openxmlformats.org/officeDocument/2006/relationships/image"/><Relationship Id="rId6" Target="../media/image39.png" Type="http://schemas.openxmlformats.org/officeDocument/2006/relationships/image"/><Relationship Id="rId7" Target="../media/image4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41.png" Type="http://schemas.openxmlformats.org/officeDocument/2006/relationships/image"/><Relationship Id="rId5" Target="../media/image42.pn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Relationship Id="rId6" Target="../media/image4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Relationship Id="rId6" Target="../media/image4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4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4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50.png" Type="http://schemas.openxmlformats.org/officeDocument/2006/relationships/image"/><Relationship Id="rId7" Target="../media/image5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Relationship Id="rId6" Target="../media/image5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Relationship Id="rId4" Target="../media/image31.pn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Relationship Id="rId7" Target="../media/image24.png" Type="http://schemas.openxmlformats.org/officeDocument/2006/relationships/image"/><Relationship Id="rId8" Target="../media/image2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3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3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3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33043" y="3301815"/>
            <a:ext cx="4860763" cy="1299149"/>
          </a:xfrm>
          <a:custGeom>
            <a:avLst/>
            <a:gdLst/>
            <a:ahLst/>
            <a:cxnLst/>
            <a:rect r="r" b="b" t="t" l="l"/>
            <a:pathLst>
              <a:path h="1299149" w="4860763">
                <a:moveTo>
                  <a:pt x="0" y="0"/>
                </a:moveTo>
                <a:lnTo>
                  <a:pt x="4860763" y="0"/>
                </a:lnTo>
                <a:lnTo>
                  <a:pt x="4860763" y="1299150"/>
                </a:lnTo>
                <a:lnTo>
                  <a:pt x="0" y="12991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896352" y="2434545"/>
            <a:ext cx="12658848" cy="6405463"/>
            <a:chOff x="0" y="0"/>
            <a:chExt cx="16878463" cy="854061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16878463" cy="3127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50"/>
                </a:lnSpc>
              </a:pPr>
              <a:r>
                <a:rPr lang="en-US" sz="5000">
                  <a:solidFill>
                    <a:srgbClr val="FFFFFF"/>
                  </a:solidFill>
                  <a:latin typeface="Bobby Jones"/>
                  <a:ea typeface="Bobby Jones"/>
                  <a:cs typeface="Bobby Jones"/>
                  <a:sym typeface="Bobby Jones"/>
                </a:rPr>
                <a:t>PROYECTO DE PROGRAMACIÓN: TEOREMAS DEL </a:t>
              </a:r>
            </a:p>
            <a:p>
              <a:pPr algn="ctr">
                <a:lnSpc>
                  <a:spcPts val="6150"/>
                </a:lnSpc>
              </a:pPr>
              <a:r>
                <a:rPr lang="en-US" sz="5000">
                  <a:solidFill>
                    <a:srgbClr val="FFFFFF"/>
                  </a:solidFill>
                  <a:latin typeface="Bobby Jones"/>
                  <a:ea typeface="Bobby Jones"/>
                  <a:cs typeface="Bobby Jones"/>
                  <a:sym typeface="Bobby Jones"/>
                </a:rPr>
                <a:t>SENO Y DEL COSENO &amp; ECUACIÓN CUADRÁTICA</a:t>
              </a:r>
            </a:p>
            <a:p>
              <a:pPr algn="ctr">
                <a:lnSpc>
                  <a:spcPts val="615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26445"/>
              <a:ext cx="16878463" cy="5014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Actividad curricular: Matemática para computación 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Carrera: </a:t>
              </a: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Ingeniería ejecución en Computación e Informática. 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Docente: José Miguel Zúñiga Núñez 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Estudiantes: Fabián Tejo Castillo.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                     Matías Flores Leiva.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 spc="-49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                                Claudio Sepúlveda Bustos.</a:t>
              </a:r>
            </a:p>
            <a:p>
              <a:pPr algn="ctr">
                <a:lnSpc>
                  <a:spcPts val="58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240059" y="7483885"/>
            <a:ext cx="4909197" cy="4114800"/>
          </a:xfrm>
          <a:custGeom>
            <a:avLst/>
            <a:gdLst/>
            <a:ahLst/>
            <a:cxnLst/>
            <a:rect r="r" b="b" t="t" l="l"/>
            <a:pathLst>
              <a:path h="4114800" w="4909197">
                <a:moveTo>
                  <a:pt x="0" y="0"/>
                </a:moveTo>
                <a:lnTo>
                  <a:pt x="4909197" y="0"/>
                </a:lnTo>
                <a:lnTo>
                  <a:pt x="490919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82444" y="786056"/>
            <a:ext cx="3999968" cy="734539"/>
          </a:xfrm>
          <a:custGeom>
            <a:avLst/>
            <a:gdLst/>
            <a:ahLst/>
            <a:cxnLst/>
            <a:rect r="r" b="b" t="t" l="l"/>
            <a:pathLst>
              <a:path h="734539" w="3999968">
                <a:moveTo>
                  <a:pt x="0" y="0"/>
                </a:moveTo>
                <a:lnTo>
                  <a:pt x="3999968" y="0"/>
                </a:lnTo>
                <a:lnTo>
                  <a:pt x="3999968" y="734540"/>
                </a:lnTo>
                <a:lnTo>
                  <a:pt x="0" y="7345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033043" y="5637276"/>
            <a:ext cx="4919870" cy="4114800"/>
          </a:xfrm>
          <a:custGeom>
            <a:avLst/>
            <a:gdLst/>
            <a:ahLst/>
            <a:cxnLst/>
            <a:rect r="r" b="b" t="t" l="l"/>
            <a:pathLst>
              <a:path h="4114800" w="4919870">
                <a:moveTo>
                  <a:pt x="0" y="0"/>
                </a:moveTo>
                <a:lnTo>
                  <a:pt x="4919870" y="0"/>
                </a:lnTo>
                <a:lnTo>
                  <a:pt x="49198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80118" y="-549559"/>
            <a:ext cx="2272974" cy="2671231"/>
          </a:xfrm>
          <a:custGeom>
            <a:avLst/>
            <a:gdLst/>
            <a:ahLst/>
            <a:cxnLst/>
            <a:rect r="r" b="b" t="t" l="l"/>
            <a:pathLst>
              <a:path h="2671231" w="2272974">
                <a:moveTo>
                  <a:pt x="0" y="0"/>
                </a:moveTo>
                <a:lnTo>
                  <a:pt x="2272974" y="0"/>
                </a:lnTo>
                <a:lnTo>
                  <a:pt x="2272974" y="2671231"/>
                </a:lnTo>
                <a:lnTo>
                  <a:pt x="0" y="26712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17880" y="8908542"/>
            <a:ext cx="4329063" cy="700521"/>
          </a:xfrm>
          <a:custGeom>
            <a:avLst/>
            <a:gdLst/>
            <a:ahLst/>
            <a:cxnLst/>
            <a:rect r="r" b="b" t="t" l="l"/>
            <a:pathLst>
              <a:path h="700521" w="4329063">
                <a:moveTo>
                  <a:pt x="0" y="0"/>
                </a:moveTo>
                <a:lnTo>
                  <a:pt x="4329064" y="0"/>
                </a:lnTo>
                <a:lnTo>
                  <a:pt x="4329064" y="700521"/>
                </a:lnTo>
                <a:lnTo>
                  <a:pt x="0" y="70052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304269" y="8908542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73612" y="-1287168"/>
            <a:ext cx="2070095" cy="3408840"/>
          </a:xfrm>
          <a:custGeom>
            <a:avLst/>
            <a:gdLst/>
            <a:ahLst/>
            <a:cxnLst/>
            <a:rect r="r" b="b" t="t" l="l"/>
            <a:pathLst>
              <a:path h="3408840" w="2070095">
                <a:moveTo>
                  <a:pt x="0" y="0"/>
                </a:moveTo>
                <a:lnTo>
                  <a:pt x="2070095" y="0"/>
                </a:lnTo>
                <a:lnTo>
                  <a:pt x="2070095" y="3408840"/>
                </a:lnTo>
                <a:lnTo>
                  <a:pt x="0" y="340884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694658" y="2372924"/>
            <a:ext cx="2910286" cy="4114800"/>
          </a:xfrm>
          <a:custGeom>
            <a:avLst/>
            <a:gdLst/>
            <a:ahLst/>
            <a:cxnLst/>
            <a:rect r="r" b="b" t="t" l="l"/>
            <a:pathLst>
              <a:path h="4114800" w="2910286">
                <a:moveTo>
                  <a:pt x="0" y="0"/>
                </a:moveTo>
                <a:lnTo>
                  <a:pt x="2910286" y="0"/>
                </a:lnTo>
                <a:lnTo>
                  <a:pt x="29102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33417" y="401401"/>
            <a:ext cx="2698056" cy="2690369"/>
          </a:xfrm>
          <a:custGeom>
            <a:avLst/>
            <a:gdLst/>
            <a:ahLst/>
            <a:cxnLst/>
            <a:rect r="r" b="b" t="t" l="l"/>
            <a:pathLst>
              <a:path h="2690369" w="2698056">
                <a:moveTo>
                  <a:pt x="0" y="0"/>
                </a:moveTo>
                <a:lnTo>
                  <a:pt x="2698055" y="0"/>
                </a:lnTo>
                <a:lnTo>
                  <a:pt x="2698055" y="2690369"/>
                </a:lnTo>
                <a:lnTo>
                  <a:pt x="0" y="2690369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233555"/>
            <a:ext cx="13050774" cy="2442921"/>
          </a:xfrm>
          <a:custGeom>
            <a:avLst/>
            <a:gdLst/>
            <a:ahLst/>
            <a:cxnLst/>
            <a:rect r="r" b="b" t="t" l="l"/>
            <a:pathLst>
              <a:path h="2442921" w="13050774">
                <a:moveTo>
                  <a:pt x="0" y="0"/>
                </a:moveTo>
                <a:lnTo>
                  <a:pt x="13050774" y="0"/>
                </a:lnTo>
                <a:lnTo>
                  <a:pt x="13050774" y="2442921"/>
                </a:lnTo>
                <a:lnTo>
                  <a:pt x="0" y="24429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456180"/>
            <a:ext cx="15730171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Verifica que si se ingresaron dos ángulos mayores a cero.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 strike="noStrike" u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Verifica que, si la suma de sus dos lados ingresados es igual o mayor a 180 grados, y cancela el programa, debido a que en un triangulo es imposible que la suma de 2 angulos sea 180.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 strike="noStrike" u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Luego muestra un mensaje de error y se termina la ejecución.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6700" y="269972"/>
            <a:ext cx="11049163" cy="3380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Validación de la suma de ángulos</a:t>
            </a:r>
          </a:p>
          <a:p>
            <a:pPr algn="l">
              <a:lnSpc>
                <a:spcPts val="89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0557" y="0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0801" y="6059432"/>
            <a:ext cx="14613061" cy="3324471"/>
          </a:xfrm>
          <a:custGeom>
            <a:avLst/>
            <a:gdLst/>
            <a:ahLst/>
            <a:cxnLst/>
            <a:rect r="r" b="b" t="t" l="l"/>
            <a:pathLst>
              <a:path h="3324471" w="14613061">
                <a:moveTo>
                  <a:pt x="0" y="0"/>
                </a:moveTo>
                <a:lnTo>
                  <a:pt x="14613061" y="0"/>
                </a:lnTo>
                <a:lnTo>
                  <a:pt x="14613061" y="3324471"/>
                </a:lnTo>
                <a:lnTo>
                  <a:pt x="0" y="33244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8756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Caso 1: Lado, Lado, Lado (LLL)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651821"/>
            <a:ext cx="15165162" cy="568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Si se ingresan los 3 lados y ningún ángulo (cont_lado == 3 &amp;&amp; cont_ang == 0), se usa el teorema del coseno para calcular los ángulos.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Primero, el programa verifica la desigualdad triangular: si los lados no forman un triángulo válido, muestra el mensaje "No se cumple la desigualdad triangular, reingrese".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Si los lados son válidos, se calculan los ángulos con funciones trigonométricas (acos). Estas entregan el resultado en radianes, que luego se convierten a grados sexagesimales multiplicando por RAD_TO_DEG, ya que es más fácil de entender para el usuario.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5714685">
            <a:off x="-2366426" y="7846523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8225" y="2296708"/>
            <a:ext cx="15740565" cy="568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Se activa cuando se ingresan dos lados y un ángulo entre ellos con el código: 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El programa detecta que se ingresaron dos lados y un ángulo.</a:t>
            </a:r>
          </a:p>
          <a:p>
            <a:pPr algn="l" marL="539749" indent="-269875" lvl="1">
              <a:lnSpc>
                <a:spcPts val="3499"/>
              </a:lnSpc>
              <a:buAutoNum type="arabicPeriod" startAt="1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Calcula el tercer lado usando el Teorema del Coseno.</a:t>
            </a:r>
          </a:p>
          <a:p>
            <a:pPr algn="l" marL="539749" indent="-269875" lvl="1">
              <a:lnSpc>
                <a:spcPts val="3499"/>
              </a:lnSpc>
              <a:buAutoNum type="arabicPeriod" startAt="1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Luego, aplica el Teorema del Seno para obtener uno de los ángulos restantes: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</a:t>
            </a: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uego de ese bloque  obtiene el ultimo angulo con: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Este mismo proceso se repite si la combinación ingresada es diferente.</a:t>
            </a: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Si no se cumple ninguna combinacion permitida, el programa mostrara: 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473147" y="5160558"/>
            <a:ext cx="11341706" cy="423165"/>
          </a:xfrm>
          <a:custGeom>
            <a:avLst/>
            <a:gdLst/>
            <a:ahLst/>
            <a:cxnLst/>
            <a:rect r="r" b="b" t="t" l="l"/>
            <a:pathLst>
              <a:path h="423165" w="11341706">
                <a:moveTo>
                  <a:pt x="0" y="0"/>
                </a:moveTo>
                <a:lnTo>
                  <a:pt x="11341706" y="0"/>
                </a:lnTo>
                <a:lnTo>
                  <a:pt x="11341706" y="423166"/>
                </a:lnTo>
                <a:lnTo>
                  <a:pt x="0" y="4231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07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639355" y="6468955"/>
            <a:ext cx="9009289" cy="527224"/>
          </a:xfrm>
          <a:custGeom>
            <a:avLst/>
            <a:gdLst/>
            <a:ahLst/>
            <a:cxnLst/>
            <a:rect r="r" b="b" t="t" l="l"/>
            <a:pathLst>
              <a:path h="527224" w="9009289">
                <a:moveTo>
                  <a:pt x="0" y="0"/>
                </a:moveTo>
                <a:lnTo>
                  <a:pt x="9009290" y="0"/>
                </a:lnTo>
                <a:lnTo>
                  <a:pt x="9009290" y="527223"/>
                </a:lnTo>
                <a:lnTo>
                  <a:pt x="0" y="5272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67" r="0" b="-552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672439" y="8319683"/>
            <a:ext cx="4943122" cy="1725950"/>
          </a:xfrm>
          <a:custGeom>
            <a:avLst/>
            <a:gdLst/>
            <a:ahLst/>
            <a:cxnLst/>
            <a:rect r="r" b="b" t="t" l="l"/>
            <a:pathLst>
              <a:path h="1725950" w="4943122">
                <a:moveTo>
                  <a:pt x="0" y="0"/>
                </a:moveTo>
                <a:lnTo>
                  <a:pt x="4943122" y="0"/>
                </a:lnTo>
                <a:lnTo>
                  <a:pt x="4943122" y="1725951"/>
                </a:lnTo>
                <a:lnTo>
                  <a:pt x="0" y="17259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171984" y="2874837"/>
            <a:ext cx="7944032" cy="710875"/>
          </a:xfrm>
          <a:custGeom>
            <a:avLst/>
            <a:gdLst/>
            <a:ahLst/>
            <a:cxnLst/>
            <a:rect r="r" b="b" t="t" l="l"/>
            <a:pathLst>
              <a:path h="710875" w="7944032">
                <a:moveTo>
                  <a:pt x="0" y="0"/>
                </a:moveTo>
                <a:lnTo>
                  <a:pt x="7944032" y="0"/>
                </a:lnTo>
                <a:lnTo>
                  <a:pt x="7944032" y="710875"/>
                </a:lnTo>
                <a:lnTo>
                  <a:pt x="0" y="7108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38225" y="885825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Caso 2: Lado, ÁNGULO, Lado (LAL)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0557" y="0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19175" y="1583925"/>
            <a:ext cx="14974662" cy="436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Este caso se ejecuta cuando el usuario ingresa dos ángulos y un lado. El programa lo detecta con la siguiente condición: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else if (cont_ang == 2 &amp;&amp; cont_lado == 1)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La suma de los tres angulos siempre debe ser 180°, se calcula el ángulo que falta con una resta como se puede observar: </a:t>
            </a:r>
          </a:p>
          <a:p>
            <a:pPr algn="l">
              <a:lnSpc>
                <a:spcPts val="3499"/>
              </a:lnSpc>
            </a:pP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2450335"/>
            <a:ext cx="10052495" cy="1664465"/>
          </a:xfrm>
          <a:custGeom>
            <a:avLst/>
            <a:gdLst/>
            <a:ahLst/>
            <a:cxnLst/>
            <a:rect r="r" b="b" t="t" l="l"/>
            <a:pathLst>
              <a:path h="1664465" w="10052495">
                <a:moveTo>
                  <a:pt x="0" y="0"/>
                </a:moveTo>
                <a:lnTo>
                  <a:pt x="10052495" y="0"/>
                </a:lnTo>
                <a:lnTo>
                  <a:pt x="10052495" y="1664465"/>
                </a:lnTo>
                <a:lnTo>
                  <a:pt x="0" y="16644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9175" y="5219700"/>
            <a:ext cx="10644354" cy="3326361"/>
          </a:xfrm>
          <a:custGeom>
            <a:avLst/>
            <a:gdLst/>
            <a:ahLst/>
            <a:cxnLst/>
            <a:rect r="r" b="b" t="t" l="l"/>
            <a:pathLst>
              <a:path h="3326361" w="10644354">
                <a:moveTo>
                  <a:pt x="0" y="0"/>
                </a:moveTo>
                <a:lnTo>
                  <a:pt x="10644354" y="0"/>
                </a:lnTo>
                <a:lnTo>
                  <a:pt x="10644354" y="3326361"/>
                </a:lnTo>
                <a:lnTo>
                  <a:pt x="0" y="332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19175" y="228756"/>
            <a:ext cx="11748876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Caso 3: ÁNGULO, ÁNGULO, LADO (AAL)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5714685">
            <a:off x="12743681" y="7868044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7" y="0"/>
                </a:lnTo>
                <a:lnTo>
                  <a:pt x="3478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68654" y="2129858"/>
            <a:ext cx="12358753" cy="4424683"/>
          </a:xfrm>
          <a:custGeom>
            <a:avLst/>
            <a:gdLst/>
            <a:ahLst/>
            <a:cxnLst/>
            <a:rect r="r" b="b" t="t" l="l"/>
            <a:pathLst>
              <a:path h="4424683" w="12358753">
                <a:moveTo>
                  <a:pt x="0" y="0"/>
                </a:moveTo>
                <a:lnTo>
                  <a:pt x="12358754" y="0"/>
                </a:lnTo>
                <a:lnTo>
                  <a:pt x="12358754" y="4424683"/>
                </a:lnTo>
                <a:lnTo>
                  <a:pt x="0" y="44246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56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90725"/>
            <a:ext cx="14974662" cy="743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Una vez se tiene los tres angulos y un lado, utilizamos el teorema del seno para calcular los lados que faltan, se observa en el siguente codigo: 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 spc="-50" strike="noStrike" u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Si conocemos el lado B o C, se aplica la mísma formula adaptada, dado que las funciones trigonométricas en C funcionan en Radianes y las convertiremos con el valor DEG_TO_RAD.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5714685">
            <a:off x="16471713" y="701173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27437">
            <a:off x="2026333" y="8229600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36027" y="1745713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2022" y="8644335"/>
            <a:ext cx="5628011" cy="613965"/>
          </a:xfrm>
          <a:custGeom>
            <a:avLst/>
            <a:gdLst/>
            <a:ahLst/>
            <a:cxnLst/>
            <a:rect r="r" b="b" t="t" l="l"/>
            <a:pathLst>
              <a:path h="613965" w="5628011">
                <a:moveTo>
                  <a:pt x="0" y="0"/>
                </a:moveTo>
                <a:lnTo>
                  <a:pt x="5628011" y="0"/>
                </a:lnTo>
                <a:lnTo>
                  <a:pt x="5628011" y="613965"/>
                </a:lnTo>
                <a:lnTo>
                  <a:pt x="0" y="613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977539" y="4964593"/>
            <a:ext cx="9861938" cy="3635847"/>
          </a:xfrm>
          <a:custGeom>
            <a:avLst/>
            <a:gdLst/>
            <a:ahLst/>
            <a:cxnLst/>
            <a:rect r="r" b="b" t="t" l="l"/>
            <a:pathLst>
              <a:path h="3635847" w="9861938">
                <a:moveTo>
                  <a:pt x="0" y="0"/>
                </a:moveTo>
                <a:lnTo>
                  <a:pt x="9861937" y="0"/>
                </a:lnTo>
                <a:lnTo>
                  <a:pt x="9861937" y="3635847"/>
                </a:lnTo>
                <a:lnTo>
                  <a:pt x="0" y="36358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47750" y="2303943"/>
            <a:ext cx="15740565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Cuando el usuario ingrese los datos de forma correcta y siguiendo los pasos, llegamos a la sección de imprimir los resultados en pantalla. Se realiza luego de cumplir con los pasos anteriormente mencionados en el caso de que sea ingresado. 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Se imprimen los tres lados y los tres es a ángulos con decimales:  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38225" y="885825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Muestra de resultados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36027" y="1745713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2022" y="8644335"/>
            <a:ext cx="5628011" cy="613965"/>
          </a:xfrm>
          <a:custGeom>
            <a:avLst/>
            <a:gdLst/>
            <a:ahLst/>
            <a:cxnLst/>
            <a:rect r="r" b="b" t="t" l="l"/>
            <a:pathLst>
              <a:path h="613965" w="5628011">
                <a:moveTo>
                  <a:pt x="0" y="0"/>
                </a:moveTo>
                <a:lnTo>
                  <a:pt x="5628011" y="0"/>
                </a:lnTo>
                <a:lnTo>
                  <a:pt x="5628011" y="613965"/>
                </a:lnTo>
                <a:lnTo>
                  <a:pt x="0" y="613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7700" y="1028700"/>
            <a:ext cx="6907790" cy="9258300"/>
          </a:xfrm>
          <a:custGeom>
            <a:avLst/>
            <a:gdLst/>
            <a:ahLst/>
            <a:cxnLst/>
            <a:rect r="r" b="b" t="t" l="l"/>
            <a:pathLst>
              <a:path h="9258300" w="6907790">
                <a:moveTo>
                  <a:pt x="0" y="0"/>
                </a:moveTo>
                <a:lnTo>
                  <a:pt x="6907790" y="0"/>
                </a:lnTo>
                <a:lnTo>
                  <a:pt x="690779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695" r="0" b="-659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4225" y="-85090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prueba de resultados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47047" y="6583041"/>
            <a:ext cx="14522218" cy="2882130"/>
          </a:xfrm>
          <a:custGeom>
            <a:avLst/>
            <a:gdLst/>
            <a:ahLst/>
            <a:cxnLst/>
            <a:rect r="r" b="b" t="t" l="l"/>
            <a:pathLst>
              <a:path h="2882130" w="14522218">
                <a:moveTo>
                  <a:pt x="0" y="0"/>
                </a:moveTo>
                <a:lnTo>
                  <a:pt x="14522218" y="0"/>
                </a:lnTo>
                <a:lnTo>
                  <a:pt x="14522218" y="2882130"/>
                </a:lnTo>
                <a:lnTo>
                  <a:pt x="0" y="288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7185" y="905"/>
            <a:ext cx="11049163" cy="224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Comienzo del código sección Cuadratica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3144" y="2181495"/>
            <a:ext cx="10933204" cy="431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30"/>
              </a:lnSpc>
            </a:pPr>
            <a:r>
              <a:rPr lang="en-US" sz="35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Después de in</a:t>
            </a:r>
            <a:r>
              <a:rPr lang="en-US" sz="35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gresar la opción 1 en el menú, se crean los 3 floats que nos van a servir para cada coeficiente de la ecuación cuadrática, usamos también la función de “leer expresión” en el modo 0 (en este modo no se permiten 0 en el input) y en el modo 1 (este acepta todo tipo de números)</a:t>
            </a:r>
          </a:p>
          <a:p>
            <a:pPr algn="ctr">
              <a:lnSpc>
                <a:spcPts val="493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9720" y="5056423"/>
            <a:ext cx="15279545" cy="4583863"/>
          </a:xfrm>
          <a:custGeom>
            <a:avLst/>
            <a:gdLst/>
            <a:ahLst/>
            <a:cxnLst/>
            <a:rect r="r" b="b" t="t" l="l"/>
            <a:pathLst>
              <a:path h="4583863" w="15279545">
                <a:moveTo>
                  <a:pt x="0" y="0"/>
                </a:moveTo>
                <a:lnTo>
                  <a:pt x="15279545" y="0"/>
                </a:lnTo>
                <a:lnTo>
                  <a:pt x="15279545" y="4583864"/>
                </a:lnTo>
                <a:lnTo>
                  <a:pt x="0" y="45838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1225" y="33982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FORMULA CUADRATICA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1225" y="1271321"/>
            <a:ext cx="13878249" cy="4019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10"/>
              </a:lnSpc>
            </a:pPr>
            <a:r>
              <a:rPr lang="en-US" sz="32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Después c</a:t>
            </a:r>
            <a:r>
              <a:rPr lang="en-US" sz="32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reamos un float con la fórmula del discriminante, está la usaremos en todos los casos así que está bien incluso si la declaramos afuera de los if/ else if, con las ecuaciones cuadráticas sabemos que existen 3 casos contados y todos ellos se clasifican por su discriminante, así que es buena opción dejarlo como la condición principal de los if, después aplicamos fórmula cuadratica.</a:t>
            </a:r>
          </a:p>
          <a:p>
            <a:pPr algn="ctr">
              <a:lnSpc>
                <a:spcPts val="4930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9371" y="3582305"/>
            <a:ext cx="10444611" cy="2493651"/>
          </a:xfrm>
          <a:custGeom>
            <a:avLst/>
            <a:gdLst/>
            <a:ahLst/>
            <a:cxnLst/>
            <a:rect r="r" b="b" t="t" l="l"/>
            <a:pathLst>
              <a:path h="2493651" w="10444611">
                <a:moveTo>
                  <a:pt x="0" y="0"/>
                </a:moveTo>
                <a:lnTo>
                  <a:pt x="10444610" y="0"/>
                </a:lnTo>
                <a:lnTo>
                  <a:pt x="10444610" y="2493651"/>
                </a:lnTo>
                <a:lnTo>
                  <a:pt x="0" y="24936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79371" y="7888022"/>
            <a:ext cx="11301259" cy="1370278"/>
          </a:xfrm>
          <a:custGeom>
            <a:avLst/>
            <a:gdLst/>
            <a:ahLst/>
            <a:cxnLst/>
            <a:rect r="r" b="b" t="t" l="l"/>
            <a:pathLst>
              <a:path h="1370278" w="11301259">
                <a:moveTo>
                  <a:pt x="0" y="0"/>
                </a:moveTo>
                <a:lnTo>
                  <a:pt x="11301259" y="0"/>
                </a:lnTo>
                <a:lnTo>
                  <a:pt x="11301259" y="1370278"/>
                </a:lnTo>
                <a:lnTo>
                  <a:pt x="0" y="13702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1225" y="33982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FORMULA CUADRATICA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1225" y="1649321"/>
            <a:ext cx="13878249" cy="216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30"/>
              </a:lnSpc>
            </a:pPr>
            <a:r>
              <a:rPr lang="en-US" sz="30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</a:t>
            </a:r>
            <a:r>
              <a:rPr lang="en-US" sz="30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n el segundo caso seguimos usando las mismas variables, solamente que en este caso el discriminante es 0, así que lo que nos encontremos será una única solución real doble</a:t>
            </a:r>
          </a:p>
          <a:p>
            <a:pPr algn="ctr">
              <a:lnSpc>
                <a:spcPts val="465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01225" y="6319296"/>
            <a:ext cx="13878249" cy="2010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0"/>
              </a:lnSpc>
            </a:pPr>
            <a:r>
              <a:rPr lang="en-US" sz="28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Y</a:t>
            </a:r>
            <a:r>
              <a:rPr lang="en-US" sz="282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el último caso cuando el discriminante es negativo así que simplemente no tenemos solución en los reales, imprimimos el mensaje y termina el programa.</a:t>
            </a:r>
          </a:p>
          <a:p>
            <a:pPr algn="just">
              <a:lnSpc>
                <a:spcPts val="3950"/>
              </a:lnSpc>
            </a:pPr>
          </a:p>
          <a:p>
            <a:pPr algn="ctr">
              <a:lnSpc>
                <a:spcPts val="437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319394" cy="10287000"/>
          </a:xfrm>
          <a:custGeom>
            <a:avLst/>
            <a:gdLst/>
            <a:ahLst/>
            <a:cxnLst/>
            <a:rect r="r" b="b" t="t" l="l"/>
            <a:pathLst>
              <a:path h="10287000" w="7319394">
                <a:moveTo>
                  <a:pt x="0" y="0"/>
                </a:moveTo>
                <a:lnTo>
                  <a:pt x="7319394" y="0"/>
                </a:lnTo>
                <a:lnTo>
                  <a:pt x="73193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985" t="0" r="-8183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12623" y="400400"/>
            <a:ext cx="6063467" cy="1113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Introducción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12623" y="2164082"/>
            <a:ext cx="9544544" cy="480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</a:t>
            </a:r>
            <a:r>
              <a:rPr lang="en-US" sz="2500" spc="-50" strike="noStrike" u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n este proyecto desarrollamos dos programas que abordan problemas matemáticos. El primero resuelve triángulos no rectángulos aplicando los teoremas del Seno y del Coseno, identificando automáticamente el caso según los datos ingresados. 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 spc="-50" strike="noStrike" u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El segundo resuelve ecuaciones cuadráticas utilizando el discriminante para determinar el tipo de soluciones. Ambos fueron implementados en lenguaje C, ya que contamos con conocimientos previos y nos permite reforzar habilidades de programación aplicadas a contextos matemáticos.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36027" y="1745713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2022" y="8644335"/>
            <a:ext cx="5628011" cy="613965"/>
          </a:xfrm>
          <a:custGeom>
            <a:avLst/>
            <a:gdLst/>
            <a:ahLst/>
            <a:cxnLst/>
            <a:rect r="r" b="b" t="t" l="l"/>
            <a:pathLst>
              <a:path h="613965" w="5628011">
                <a:moveTo>
                  <a:pt x="0" y="0"/>
                </a:moveTo>
                <a:lnTo>
                  <a:pt x="5628011" y="0"/>
                </a:lnTo>
                <a:lnTo>
                  <a:pt x="5628011" y="613965"/>
                </a:lnTo>
                <a:lnTo>
                  <a:pt x="0" y="613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3715" y="1978098"/>
            <a:ext cx="15553511" cy="6666237"/>
          </a:xfrm>
          <a:custGeom>
            <a:avLst/>
            <a:gdLst/>
            <a:ahLst/>
            <a:cxnLst/>
            <a:rect r="r" b="b" t="t" l="l"/>
            <a:pathLst>
              <a:path h="6666237" w="15553511">
                <a:moveTo>
                  <a:pt x="0" y="0"/>
                </a:moveTo>
                <a:lnTo>
                  <a:pt x="15553512" y="0"/>
                </a:lnTo>
                <a:lnTo>
                  <a:pt x="15553512" y="6666237"/>
                </a:lnTo>
                <a:lnTo>
                  <a:pt x="0" y="66662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6831" r="0" b="-22440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4225" y="-85090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prueba de resultados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36027" y="1745713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2022" y="8644335"/>
            <a:ext cx="5628011" cy="613965"/>
          </a:xfrm>
          <a:custGeom>
            <a:avLst/>
            <a:gdLst/>
            <a:ahLst/>
            <a:cxnLst/>
            <a:rect r="r" b="b" t="t" l="l"/>
            <a:pathLst>
              <a:path h="613965" w="5628011">
                <a:moveTo>
                  <a:pt x="0" y="0"/>
                </a:moveTo>
                <a:lnTo>
                  <a:pt x="5628011" y="0"/>
                </a:lnTo>
                <a:lnTo>
                  <a:pt x="5628011" y="613965"/>
                </a:lnTo>
                <a:lnTo>
                  <a:pt x="0" y="613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85832"/>
            <a:ext cx="15740565" cy="392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En este proyecto desarrollamos programas que abordan problemas matemáticos. El primero resuelve triángulos no rectángulos aplicando los teoremas del Seno y del Coseno, identificando automáticamente el caso según los datos ingresados. 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El segundo resuelve ecuaciones cuadráticas utilizando el discriminante para determinar el tipo de soluciones. Ambos fueron implementados en lenguaje C, ya que contamos con conocimientos previos y nos permite reforzar habilidades de programación.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38225" y="885825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conclusión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74191" y="2989011"/>
            <a:ext cx="4860763" cy="1299149"/>
          </a:xfrm>
          <a:custGeom>
            <a:avLst/>
            <a:gdLst/>
            <a:ahLst/>
            <a:cxnLst/>
            <a:rect r="r" b="b" t="t" l="l"/>
            <a:pathLst>
              <a:path h="1299149" w="4860763">
                <a:moveTo>
                  <a:pt x="0" y="0"/>
                </a:moveTo>
                <a:lnTo>
                  <a:pt x="4860763" y="0"/>
                </a:lnTo>
                <a:lnTo>
                  <a:pt x="4860763" y="1299150"/>
                </a:lnTo>
                <a:lnTo>
                  <a:pt x="0" y="12991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05541" y="2912811"/>
            <a:ext cx="11476918" cy="4385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20"/>
              </a:lnSpc>
            </a:pPr>
            <a:r>
              <a:rPr lang="en-US" sz="14000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¡GRACIAS POR LA ATENCIÓN!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910875" y="7977661"/>
            <a:ext cx="4909197" cy="4114800"/>
          </a:xfrm>
          <a:custGeom>
            <a:avLst/>
            <a:gdLst/>
            <a:ahLst/>
            <a:cxnLst/>
            <a:rect r="r" b="b" t="t" l="l"/>
            <a:pathLst>
              <a:path h="4114800" w="4909197">
                <a:moveTo>
                  <a:pt x="0" y="0"/>
                </a:moveTo>
                <a:lnTo>
                  <a:pt x="4909197" y="0"/>
                </a:lnTo>
                <a:lnTo>
                  <a:pt x="490919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3547" y="786056"/>
            <a:ext cx="3999968" cy="734539"/>
          </a:xfrm>
          <a:custGeom>
            <a:avLst/>
            <a:gdLst/>
            <a:ahLst/>
            <a:cxnLst/>
            <a:rect r="r" b="b" t="t" l="l"/>
            <a:pathLst>
              <a:path h="734539" w="3999968">
                <a:moveTo>
                  <a:pt x="0" y="0"/>
                </a:moveTo>
                <a:lnTo>
                  <a:pt x="3999967" y="0"/>
                </a:lnTo>
                <a:lnTo>
                  <a:pt x="3999967" y="734540"/>
                </a:lnTo>
                <a:lnTo>
                  <a:pt x="0" y="7345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56003" y="6382140"/>
            <a:ext cx="4919870" cy="4114800"/>
          </a:xfrm>
          <a:custGeom>
            <a:avLst/>
            <a:gdLst/>
            <a:ahLst/>
            <a:cxnLst/>
            <a:rect r="r" b="b" t="t" l="l"/>
            <a:pathLst>
              <a:path h="4114800" w="4919870">
                <a:moveTo>
                  <a:pt x="0" y="0"/>
                </a:moveTo>
                <a:lnTo>
                  <a:pt x="4919870" y="0"/>
                </a:lnTo>
                <a:lnTo>
                  <a:pt x="49198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680118" y="-549559"/>
            <a:ext cx="2272974" cy="2671231"/>
          </a:xfrm>
          <a:custGeom>
            <a:avLst/>
            <a:gdLst/>
            <a:ahLst/>
            <a:cxnLst/>
            <a:rect r="r" b="b" t="t" l="l"/>
            <a:pathLst>
              <a:path h="2671231" w="2272974">
                <a:moveTo>
                  <a:pt x="0" y="0"/>
                </a:moveTo>
                <a:lnTo>
                  <a:pt x="2272974" y="0"/>
                </a:lnTo>
                <a:lnTo>
                  <a:pt x="2272974" y="2671231"/>
                </a:lnTo>
                <a:lnTo>
                  <a:pt x="0" y="267123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003530" y="8908542"/>
            <a:ext cx="4329063" cy="700521"/>
          </a:xfrm>
          <a:custGeom>
            <a:avLst/>
            <a:gdLst/>
            <a:ahLst/>
            <a:cxnLst/>
            <a:rect r="r" b="b" t="t" l="l"/>
            <a:pathLst>
              <a:path h="700521" w="4329063">
                <a:moveTo>
                  <a:pt x="0" y="0"/>
                </a:moveTo>
                <a:lnTo>
                  <a:pt x="4329064" y="0"/>
                </a:lnTo>
                <a:lnTo>
                  <a:pt x="4329064" y="700521"/>
                </a:lnTo>
                <a:lnTo>
                  <a:pt x="0" y="70052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973612" y="8908542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973612" y="-1287168"/>
            <a:ext cx="2070095" cy="3408840"/>
          </a:xfrm>
          <a:custGeom>
            <a:avLst/>
            <a:gdLst/>
            <a:ahLst/>
            <a:cxnLst/>
            <a:rect r="r" b="b" t="t" l="l"/>
            <a:pathLst>
              <a:path h="3408840" w="2070095">
                <a:moveTo>
                  <a:pt x="0" y="0"/>
                </a:moveTo>
                <a:lnTo>
                  <a:pt x="2070095" y="0"/>
                </a:lnTo>
                <a:lnTo>
                  <a:pt x="2070095" y="3408840"/>
                </a:lnTo>
                <a:lnTo>
                  <a:pt x="0" y="340884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694658" y="2372924"/>
            <a:ext cx="2910286" cy="4114800"/>
          </a:xfrm>
          <a:custGeom>
            <a:avLst/>
            <a:gdLst/>
            <a:ahLst/>
            <a:cxnLst/>
            <a:rect r="r" b="b" t="t" l="l"/>
            <a:pathLst>
              <a:path h="4114800" w="2910286">
                <a:moveTo>
                  <a:pt x="0" y="0"/>
                </a:moveTo>
                <a:lnTo>
                  <a:pt x="2910286" y="0"/>
                </a:lnTo>
                <a:lnTo>
                  <a:pt x="29102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74102" y="-2006600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50529" y="6121400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9972"/>
            <a:ext cx="10025329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Lenguaje de programación C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060575"/>
            <a:ext cx="15336774" cy="611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Para este proyecto usamos el lenguaje de programación C. Es un lenguaje de nivel medio, estructurado y muy conocido, creado en 1972 por Dennis Ritchie en AT&amp;T. Aunque fue pensado como base para el sistema UNIX, se volvió muy popular por su potencia y facilidad de uso, sobre todo en los años 80 y 90.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Algunas características del lenguaje C: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Permite programar de forma estructurada.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Sirve tanto para tareas de bajo como de alto nivel.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Es portable, o sea, se puede usar en distintos sistemas.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Tiene buena flexibilidad y rendimiento.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Es sencillo: tiene pocas palabras clave, por eso es fácil de aprender.</a:t>
            </a:r>
          </a:p>
          <a:p>
            <a:pPr algn="l">
              <a:lnSpc>
                <a:spcPts val="3500"/>
              </a:lnSpc>
            </a:pP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En resumen, C es un lenguaje importante en la historia de la programación, porque combina bien la simplicidad con la potencia, y por eso es una base sólida para muchos desarrollos.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16374" cy="10287000"/>
            <a:chOff x="0" y="0"/>
            <a:chExt cx="908849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231" t="0" r="18231" b="0"/>
            <a:stretch>
              <a:fillRect/>
            </a:stretch>
          </p:blipFill>
          <p:spPr>
            <a:xfrm flipH="false" flipV="false">
              <a:off x="0" y="0"/>
              <a:ext cx="9088498" cy="67945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0" r="36186" b="0"/>
            <a:stretch>
              <a:fillRect/>
            </a:stretch>
          </p:blipFill>
          <p:spPr>
            <a:xfrm flipH="false" flipV="false">
              <a:off x="0" y="6921500"/>
              <a:ext cx="9088498" cy="67945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7231611" y="225109"/>
            <a:ext cx="9026384" cy="10166663"/>
            <a:chOff x="0" y="0"/>
            <a:chExt cx="12035179" cy="1355555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04775"/>
              <a:ext cx="12035179" cy="11896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35"/>
                </a:lnSpc>
              </a:pPr>
              <a:r>
                <a:rPr lang="en-US" sz="6399" spc="-127">
                  <a:solidFill>
                    <a:srgbClr val="000000"/>
                  </a:solidFill>
                  <a:latin typeface="Bobby Jones"/>
                  <a:ea typeface="Bobby Jones"/>
                  <a:cs typeface="Bobby Jones"/>
                  <a:sym typeface="Bobby Jones"/>
                </a:rPr>
                <a:t>General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908592"/>
              <a:ext cx="12035179" cy="11646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Para este proyecto usamos cuatro bibliotecas importantes: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&lt;stdio.h&gt;: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es la biblioteca básica de entrada y salida en C. Nos permite usar funciones como printf para mostrar mensajes y scanf para recibir datos del usuario.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&lt;math.h&gt;: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contiene funciones matemáticas como sin, cos, sqrt, entre otras. Es muy útil para trabajar con trigonometría, raíces y potencias, y facilita el desarrollo de programas con cálculos matemáticos.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&lt;string.h&gt;: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Sirve para construir char y usarlos para almacenar nuestros inputs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“Tinyexpr.h”: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Biblioteca que permita el input de operaciones y las reconoce y resuelve automaticamente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#define _USE_MATH_DEFINES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: Se usa para fijar ciertas variables matematicas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#define RAD_TO_DEG (180.0/M_PI):</a:t>
              </a:r>
              <a:r>
                <a:rPr lang="en-US" sz="2500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 Sirve para hacer las transformaciones de radianes a grados</a:t>
              </a:r>
            </a:p>
            <a:p>
              <a:pPr algn="l" marL="539751" indent="-269876" lvl="1">
                <a:lnSpc>
                  <a:spcPts val="3500"/>
                </a:lnSpc>
                <a:buFont typeface="Arial"/>
                <a:buChar char="•"/>
              </a:pPr>
              <a:r>
                <a:rPr lang="en-US" b="true" sz="2500" spc="-50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#define DEG_TO_RAD (M_PI/180.0)</a:t>
              </a:r>
              <a:r>
                <a:rPr lang="en-US" sz="2500" i="true" spc="-50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: Hace el cambio inverso de grados a radianes</a:t>
              </a:r>
            </a:p>
            <a:p>
              <a:pPr algn="l">
                <a:lnSpc>
                  <a:spcPts val="3500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35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113692" y="5495943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714685">
            <a:off x="-1739438" y="-1028700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80119" y="0"/>
            <a:ext cx="11307881" cy="5563859"/>
          </a:xfrm>
          <a:custGeom>
            <a:avLst/>
            <a:gdLst/>
            <a:ahLst/>
            <a:cxnLst/>
            <a:rect r="r" b="b" t="t" l="l"/>
            <a:pathLst>
              <a:path h="5563859" w="11307881">
                <a:moveTo>
                  <a:pt x="0" y="0"/>
                </a:moveTo>
                <a:lnTo>
                  <a:pt x="11307881" y="0"/>
                </a:lnTo>
                <a:lnTo>
                  <a:pt x="11307881" y="5563859"/>
                </a:lnTo>
                <a:lnTo>
                  <a:pt x="0" y="55638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14237" y="4157706"/>
            <a:ext cx="12202259" cy="6271029"/>
            <a:chOff x="0" y="0"/>
            <a:chExt cx="16269678" cy="836137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14300"/>
              <a:ext cx="16269678" cy="1276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809"/>
                </a:lnSpc>
              </a:pPr>
              <a:r>
                <a:rPr lang="en-US" sz="6878" spc="-137">
                  <a:solidFill>
                    <a:srgbClr val="000000"/>
                  </a:solidFill>
                  <a:latin typeface="Bobby Jones"/>
                  <a:ea typeface="Bobby Jones"/>
                  <a:cs typeface="Bobby Jones"/>
                  <a:sym typeface="Bobby Jones"/>
                </a:rPr>
                <a:t>General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5215"/>
              <a:ext cx="16269678" cy="6316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761"/>
                </a:lnSpc>
                <a:spcBef>
                  <a:spcPct val="0"/>
                </a:spcBef>
              </a:pP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Tenemos tambien una funcion clave que se repite a traves de todo el codigo:      </a:t>
              </a:r>
              <a:r>
                <a:rPr lang="en-US" b="true" sz="2686" spc="-53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“Leer_expresion”</a:t>
              </a: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: La función leer_expresion permite al usuario ingresar una expresión matemática (como </a:t>
              </a:r>
              <a:r>
                <a:rPr lang="en-US" b="true" sz="2686" spc="-53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2*sqrt(3)</a:t>
              </a: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), la evalúa usando la librería </a:t>
              </a:r>
              <a:r>
                <a:rPr lang="en-US" b="true" sz="2686" spc="-53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tinyexpr</a:t>
              </a: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 y verifica si el resultado es válido según ciertas condiciones. Dependiendo del valor del parámetro </a:t>
              </a:r>
              <a:r>
                <a:rPr lang="en-US" b="true" sz="2686" spc="-53">
                  <a:solidFill>
                    <a:srgbClr val="000000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“puede_ser_cero”</a:t>
              </a: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, la función puede rechazar valores que sean cero o negativos. Si la expresión ingresada tiene errores de sintaxis o no cumple las condiciones impuestas, se solicita al usuario que intente de nuevo hasta que ingrese un valor válido. Una vez validado, la función devuelve el resultado evaluado.</a:t>
              </a:r>
            </a:p>
            <a:p>
              <a:pPr algn="just" marL="0" indent="0" lvl="0">
                <a:lnSpc>
                  <a:spcPts val="376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2634060" y="6098380"/>
            <a:ext cx="5653940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0 → no se permite ce</a:t>
            </a: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1 → se permite cualquier número.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2 → no se permite negativo. 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714685">
            <a:off x="15519862" y="7200900"/>
            <a:ext cx="3478876" cy="4114800"/>
          </a:xfrm>
          <a:custGeom>
            <a:avLst/>
            <a:gdLst/>
            <a:ahLst/>
            <a:cxnLst/>
            <a:rect r="r" b="b" t="t" l="l"/>
            <a:pathLst>
              <a:path h="4114800" w="3478876">
                <a:moveTo>
                  <a:pt x="0" y="0"/>
                </a:moveTo>
                <a:lnTo>
                  <a:pt x="3478876" y="0"/>
                </a:lnTo>
                <a:lnTo>
                  <a:pt x="3478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78291" y="3662065"/>
            <a:ext cx="9631367" cy="5866235"/>
          </a:xfrm>
          <a:custGeom>
            <a:avLst/>
            <a:gdLst/>
            <a:ahLst/>
            <a:cxnLst/>
            <a:rect r="r" b="b" t="t" l="l"/>
            <a:pathLst>
              <a:path h="5866235" w="9631367">
                <a:moveTo>
                  <a:pt x="0" y="0"/>
                </a:moveTo>
                <a:lnTo>
                  <a:pt x="9631367" y="0"/>
                </a:lnTo>
                <a:lnTo>
                  <a:pt x="9631367" y="5866235"/>
                </a:lnTo>
                <a:lnTo>
                  <a:pt x="0" y="58662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5326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59888" y="0"/>
            <a:ext cx="12931259" cy="3889779"/>
            <a:chOff x="0" y="0"/>
            <a:chExt cx="17241678" cy="518637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14300"/>
              <a:ext cx="17241678" cy="1276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809"/>
                </a:lnSpc>
              </a:pPr>
              <a:r>
                <a:rPr lang="en-US" sz="6878" spc="-137">
                  <a:solidFill>
                    <a:srgbClr val="000000"/>
                  </a:solidFill>
                  <a:latin typeface="Bobby Jones"/>
                  <a:ea typeface="Bobby Jones"/>
                  <a:cs typeface="Bobby Jones"/>
                  <a:sym typeface="Bobby Jones"/>
                </a:rPr>
                <a:t>MENU DE INICIO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5215"/>
              <a:ext cx="17241678" cy="3141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761"/>
                </a:lnSpc>
                <a:spcBef>
                  <a:spcPct val="0"/>
                </a:spcBef>
              </a:pPr>
              <a:r>
                <a:rPr lang="en-US" sz="2686" spc="-53">
                  <a:solidFill>
                    <a:srgbClr val="000000"/>
                  </a:solidFill>
                  <a:latin typeface="Quicksand"/>
                  <a:ea typeface="Quicksand"/>
                  <a:cs typeface="Quicksand"/>
                  <a:sym typeface="Quicksand"/>
                </a:rPr>
                <a:t>Al iniciar el programa por primera vez se obtiene un menu que indica las 3 opciones disponibles, se usa un bucle while y varios || (or) para comprobar que el int que nos ayuda a elegir se mantenga en rango, en este caso usamos valid para validar debido a que devuelve un 0 si el input fue correcto y un 1 si fue incorrecto</a:t>
              </a:r>
            </a:p>
            <a:p>
              <a:pPr algn="just" marL="0" indent="0" lvl="0">
                <a:lnSpc>
                  <a:spcPts val="3761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895089" y="-1482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040265" y="3086100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43571" y="4528937"/>
            <a:ext cx="7144429" cy="4358418"/>
          </a:xfrm>
          <a:custGeom>
            <a:avLst/>
            <a:gdLst/>
            <a:ahLst/>
            <a:cxnLst/>
            <a:rect r="r" b="b" t="t" l="l"/>
            <a:pathLst>
              <a:path h="4358418" w="7144429">
                <a:moveTo>
                  <a:pt x="0" y="0"/>
                </a:moveTo>
                <a:lnTo>
                  <a:pt x="7144429" y="0"/>
                </a:lnTo>
                <a:lnTo>
                  <a:pt x="7144429" y="4358418"/>
                </a:lnTo>
                <a:lnTo>
                  <a:pt x="0" y="43584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8225" y="885825"/>
            <a:ext cx="11049163" cy="224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Comienzo del código sección triangulo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452861"/>
            <a:ext cx="10114871" cy="611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Antes de pedir datos, el programa muestra un triángulo con los vértices A, B y C. Esto ayuda a identificar los ángulos y lados antes de ingresar la información.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Se definen las siguientes variables:</a:t>
            </a:r>
          </a:p>
          <a:p>
            <a:pPr algn="l">
              <a:lnSpc>
                <a:spcPts val="3500"/>
              </a:lnSpc>
            </a:pP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 spc="-50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int cont_ang = 3; y int cont_lado = 3;</a:t>
            </a: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representan la cantidad de ángulos y lados de un triángulo.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 spc="-50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float ang_Alpha, ang_Beta, ang_Gamma:</a:t>
            </a: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guardan los valores de los ángulos.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 spc="-50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float lado_A, lado_B, lado_C:</a:t>
            </a:r>
            <a:r>
              <a:rPr lang="en-US" sz="2500" spc="-5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guardan los valores reales de cada lado (con decimales) para luego identificar el tipo de caso: LLL, LAL o AAL.</a:t>
            </a:r>
          </a:p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79474" y="-1644553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9265" y="3233555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0" y="0"/>
                </a:lnTo>
                <a:lnTo>
                  <a:pt x="3037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1844" y="4800510"/>
            <a:ext cx="12728869" cy="4457790"/>
          </a:xfrm>
          <a:custGeom>
            <a:avLst/>
            <a:gdLst/>
            <a:ahLst/>
            <a:cxnLst/>
            <a:rect r="r" b="b" t="t" l="l"/>
            <a:pathLst>
              <a:path h="4457790" w="12728869">
                <a:moveTo>
                  <a:pt x="0" y="0"/>
                </a:moveTo>
                <a:lnTo>
                  <a:pt x="12728869" y="0"/>
                </a:lnTo>
                <a:lnTo>
                  <a:pt x="12728869" y="4457790"/>
                </a:lnTo>
                <a:lnTo>
                  <a:pt x="0" y="44577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8225" y="1951990"/>
            <a:ext cx="12003742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El programa muestra el mensaje: "Ingresa lados, si es desconocido un 0:".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Luego, se definen los lados A, B y C usando una función personalizada llamada </a:t>
            </a:r>
            <a:r>
              <a:rPr lang="en-US" sz="2499" spc="-49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leer_expresion()</a:t>
            </a: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, que permite ingresar expresiones matemáticas. Acepta 0 si no se conoce el valor, pero no permite números negativos.</a:t>
            </a:r>
          </a:p>
          <a:p>
            <a:pPr algn="l">
              <a:lnSpc>
                <a:spcPts val="3499"/>
              </a:lnSpc>
            </a:pP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03899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INGRESO LADOS TRIANGULO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16000" y="-2322642"/>
            <a:ext cx="4572000" cy="4114800"/>
          </a:xfrm>
          <a:custGeom>
            <a:avLst/>
            <a:gdLst/>
            <a:ahLst/>
            <a:cxnLst/>
            <a:rect r="r" b="b" t="t" l="l"/>
            <a:pathLst>
              <a:path h="4114800" w="4572000">
                <a:moveTo>
                  <a:pt x="0" y="0"/>
                </a:moveTo>
                <a:lnTo>
                  <a:pt x="4572000" y="0"/>
                </a:lnTo>
                <a:lnTo>
                  <a:pt x="4572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02000" y="3862028"/>
            <a:ext cx="3037471" cy="4114800"/>
          </a:xfrm>
          <a:custGeom>
            <a:avLst/>
            <a:gdLst/>
            <a:ahLst/>
            <a:cxnLst/>
            <a:rect r="r" b="b" t="t" l="l"/>
            <a:pathLst>
              <a:path h="4114800" w="3037471">
                <a:moveTo>
                  <a:pt x="0" y="0"/>
                </a:moveTo>
                <a:lnTo>
                  <a:pt x="3037471" y="0"/>
                </a:lnTo>
                <a:lnTo>
                  <a:pt x="30374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113807" y="4069032"/>
            <a:ext cx="10060387" cy="6217968"/>
          </a:xfrm>
          <a:custGeom>
            <a:avLst/>
            <a:gdLst/>
            <a:ahLst/>
            <a:cxnLst/>
            <a:rect r="r" b="b" t="t" l="l"/>
            <a:pathLst>
              <a:path h="6217968" w="10060387">
                <a:moveTo>
                  <a:pt x="0" y="0"/>
                </a:moveTo>
                <a:lnTo>
                  <a:pt x="10060386" y="0"/>
                </a:lnTo>
                <a:lnTo>
                  <a:pt x="10060386" y="6217968"/>
                </a:lnTo>
                <a:lnTo>
                  <a:pt x="0" y="62179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5388" y="1336137"/>
            <a:ext cx="15730171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Se muestra el mensaje: "Ingresa ángulos, en grados, si es desconocido un 0".</a:t>
            </a:r>
          </a:p>
          <a:p>
            <a:pPr algn="l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Luego, se valida cada ángulo: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·Revis</a:t>
            </a: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ión de valor 0 mediante if, si los ángulos ingresados son igual a 0 se le resta 1 al contador cont_ang. 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·Revis</a:t>
            </a: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ión del rango mediante else if, si el valor es menor a cero o mayor que 180 grados, se pide reingresar los datos. 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49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·Usamos la misma función de “leer_expresion” junto con algunos else if para validar y leer los ángulos.</a:t>
            </a:r>
          </a:p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65388" y="269972"/>
            <a:ext cx="11049163" cy="111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INGRESO Angulos TRIANGULO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DAGrwB7WpcQ</dc:identifier>
  <dcterms:modified xsi:type="dcterms:W3CDTF">2011-08-01T06:04:30Z</dcterms:modified>
  <cp:revision>1</cp:revision>
  <dc:title>Proyecto de Programación: Teoremas del Seno y del Coseno &amp; Ecuación Cuadrática</dc:title>
</cp:coreProperties>
</file>

<file path=docProps/thumbnail.jpeg>
</file>